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2-2.png>
</file>

<file path=ppt/media/image-2-3.png>
</file>

<file path=ppt/media/image-3-1.png>
</file>

<file path=ppt/media/image-5-1.png>
</file>

<file path=ppt/media/image-6-1.png>
</file>

<file path=ppt/media/image-6-2.png>
</file>

<file path=ppt/media/image-6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utu.ru/" TargetMode="External"/><Relationship Id="rId3" Type="http://schemas.openxmlformats.org/officeDocument/2006/relationships/hyperlink" Target="https://www.tutu.ru/" TargetMode="External"/><Relationship Id="rId4" Type="http://schemas.openxmlformats.org/officeDocument/2006/relationships/hyperlink" Target="https://www.tutu.ru/" TargetMode="External"/><Relationship Id="rId1" Type="http://schemas.openxmlformats.org/officeDocument/2006/relationships/image" Target="../media/image-5-1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utu.ru/" TargetMode="External"/><Relationship Id="rId1" Type="http://schemas.openxmlformats.org/officeDocument/2006/relationships/image" Target="../media/image-6-1.png"/><Relationship Id="rId3" Type="http://schemas.openxmlformats.org/officeDocument/2006/relationships/image" Target="../media/image-6-2.png"/><Relationship Id="rId4" Type="http://schemas.openxmlformats.org/officeDocument/2006/relationships/image" Target="../media/image-6-3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75090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Итоговая аттестационная работа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50377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Данная работа посвящена тестированию функционала регистрации на сайте Tutu.ru. В работе будут представлены результаты тестирования, анализ выявленных ошибок и рекомендации по их устранению.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21053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Цель работы - оценить качество реализации функционала регистрации на сайте Tutu.ru, выявить существующие ошибки 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1914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Выполнила: Марьева Виктория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76700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Цель и задачи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390" y="18514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51390" y="264521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Цель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4451390" y="3153370"/>
            <a:ext cx="452247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Основная цель - провести тестирование формы регистрации, используя полученные знания. Цель состоит в том, чтобы создать полную тестовую документацию, включая тест-кейсы и отчет о тестировании, который отражает результаты.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4021" y="18514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314021" y="264521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Задачи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9314021" y="3153370"/>
            <a:ext cx="45225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Составление чек-листа для формы регистрации на сайте Tutu.ru.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9314021" y="3958471"/>
            <a:ext cx="45225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Разработка тест-кейсов для формы регистрации.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9314021" y="4763572"/>
            <a:ext cx="45225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Проведение тестирования формы регистрации на основе составленных тест-кейсов.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314021" y="5931575"/>
            <a:ext cx="45225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Составление баг-репортов по обнаруженным ошибкам.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9314021" y="6736675"/>
            <a:ext cx="45225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Анализ полученных результатов тестирования.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4101" y="798314"/>
            <a:ext cx="4933117" cy="616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Чек-лист проверок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144101" y="1696641"/>
            <a:ext cx="3820358" cy="3532465"/>
          </a:xfrm>
          <a:prstGeom prst="roundRect">
            <a:avLst>
              <a:gd name="adj" fmla="val 223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39602" y="1892141"/>
            <a:ext cx="3429357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Тестирование графического интерфейса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39602" y="2930009"/>
            <a:ext cx="3429357" cy="2103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Первый этап тестирования включает в себя проверку визуального аспекта сайта. Это включает в себя оценку дизайна, удобства навигации, размещения элементов интерфейса и их взаимодействия с пользователем.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10152340" y="1696641"/>
            <a:ext cx="3820358" cy="3532465"/>
          </a:xfrm>
          <a:prstGeom prst="roundRect">
            <a:avLst>
              <a:gd name="adj" fmla="val 223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47841" y="1892141"/>
            <a:ext cx="3429357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Позитивная проверка полей формы регистрации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0347841" y="2930009"/>
            <a:ext cx="3429357" cy="2103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Тестирование включает проверку возможности успешной регистрации нового пользователя с использованием различных вариантов ввода данных и дополнительных сервисов, таких как «Одноклассники» и VK.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144101" y="5416987"/>
            <a:ext cx="7828598" cy="2014180"/>
          </a:xfrm>
          <a:prstGeom prst="roundRect">
            <a:avLst>
              <a:gd name="adj" fmla="val 391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39602" y="5612487"/>
            <a:ext cx="638556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Негативная проверка полей формы регистрации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339602" y="6033611"/>
            <a:ext cx="7437596" cy="1202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Эта часть тестирования направлена на проверку корректности работы формы регистрации при вводе неверных или неполных данных. Проверяется отклик формы на пустые поля, невалидные значения и отсутствие согласия с условиями.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Тест-кейсы</a:t>
            </a:r>
            <a:endParaRPr lang="en-US" sz="2300" dirty="0"/>
          </a:p>
        </p:txBody>
      </p:sp>
      <p:sp>
        <p:nvSpPr>
          <p:cNvPr id="3" name="Shape 1"/>
          <p:cNvSpPr/>
          <p:nvPr/>
        </p:nvSpPr>
        <p:spPr>
          <a:xfrm>
            <a:off x="559237" y="910709"/>
            <a:ext cx="15240" cy="13695878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4" name="Shape 2"/>
          <p:cNvSpPr/>
          <p:nvPr/>
        </p:nvSpPr>
        <p:spPr>
          <a:xfrm>
            <a:off x="679192" y="1158121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5" name="Shape 3"/>
          <p:cNvSpPr/>
          <p:nvPr/>
        </p:nvSpPr>
        <p:spPr>
          <a:xfrm>
            <a:off x="439281" y="1038225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28578" y="1076444"/>
            <a:ext cx="76438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1190625" y="1024057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№1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1190625" y="1278017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наличия обязательных модулей формы регистрации. Включает в себя проверку доступности полей для ввода адреса электронной почты, чек-бокса согласия на обработку персональных данных, кнопки “Зарегистрироваться”, а также кнопок входа через социальные сети.</a:t>
            </a:r>
            <a:endParaRPr lang="en-US" sz="850" dirty="0"/>
          </a:p>
        </p:txBody>
      </p:sp>
      <p:sp>
        <p:nvSpPr>
          <p:cNvPr id="9" name="Shape 7"/>
          <p:cNvSpPr/>
          <p:nvPr/>
        </p:nvSpPr>
        <p:spPr>
          <a:xfrm>
            <a:off x="679192" y="2115026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0" name="Shape 8"/>
          <p:cNvSpPr/>
          <p:nvPr/>
        </p:nvSpPr>
        <p:spPr>
          <a:xfrm>
            <a:off x="439281" y="1995130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16195" y="2033349"/>
            <a:ext cx="101322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1190625" y="1980962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№2</a:t>
            </a:r>
            <a:endParaRPr lang="en-US" sz="1150" dirty="0"/>
          </a:p>
        </p:txBody>
      </p:sp>
      <p:sp>
        <p:nvSpPr>
          <p:cNvPr id="13" name="Text 11"/>
          <p:cNvSpPr/>
          <p:nvPr/>
        </p:nvSpPr>
        <p:spPr>
          <a:xfrm>
            <a:off x="1190625" y="2234922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регистрации нового пользователя с введенными валидными значениями поля регистрации с проставлением чек-бокса. Проверка заключается в вводе корректного адреса электронной почты, подтверждении согласия на обработку данных и нажатии кнопки “Зарегистрироваться”.</a:t>
            </a:r>
            <a:endParaRPr lang="en-US" sz="850" dirty="0"/>
          </a:p>
        </p:txBody>
      </p:sp>
      <p:sp>
        <p:nvSpPr>
          <p:cNvPr id="14" name="Shape 12"/>
          <p:cNvSpPr/>
          <p:nvPr/>
        </p:nvSpPr>
        <p:spPr>
          <a:xfrm>
            <a:off x="679192" y="3071932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5" name="Shape 13"/>
          <p:cNvSpPr/>
          <p:nvPr/>
        </p:nvSpPr>
        <p:spPr>
          <a:xfrm>
            <a:off x="439281" y="2952036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16315" y="2990255"/>
            <a:ext cx="101084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1190625" y="2937867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№3</a:t>
            </a:r>
            <a:endParaRPr lang="en-US" sz="1150" dirty="0"/>
          </a:p>
        </p:txBody>
      </p:sp>
      <p:sp>
        <p:nvSpPr>
          <p:cNvPr id="18" name="Text 16"/>
          <p:cNvSpPr/>
          <p:nvPr/>
        </p:nvSpPr>
        <p:spPr>
          <a:xfrm>
            <a:off x="1190625" y="3191828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регистрации нового пользователя с помощью сервиса “Одноклассники”. Проверка осуществляется путем клика по кнопке входа через “Одноклассники”, ввода валидных данных в форме авторизации “Одноклассники” и подтверждения входа.</a:t>
            </a:r>
            <a:endParaRPr lang="en-US" sz="850" dirty="0"/>
          </a:p>
        </p:txBody>
      </p:sp>
      <p:sp>
        <p:nvSpPr>
          <p:cNvPr id="19" name="Shape 17"/>
          <p:cNvSpPr/>
          <p:nvPr/>
        </p:nvSpPr>
        <p:spPr>
          <a:xfrm>
            <a:off x="679192" y="4028837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20" name="Shape 18"/>
          <p:cNvSpPr/>
          <p:nvPr/>
        </p:nvSpPr>
        <p:spPr>
          <a:xfrm>
            <a:off x="439281" y="3908941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518696" y="3947160"/>
            <a:ext cx="96322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1190625" y="3894773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№4</a:t>
            </a:r>
            <a:endParaRPr lang="en-US" sz="1150" dirty="0"/>
          </a:p>
        </p:txBody>
      </p:sp>
      <p:sp>
        <p:nvSpPr>
          <p:cNvPr id="23" name="Text 21"/>
          <p:cNvSpPr/>
          <p:nvPr/>
        </p:nvSpPr>
        <p:spPr>
          <a:xfrm>
            <a:off x="1190625" y="4148733"/>
            <a:ext cx="1304294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регистрации нового пользователя с помощью сервиса VK (Вконтакте). Проверка осуществляется путем клика по кнопке входа через VK, ввода валидных данных в форме авторизации VK и подтверждения входа.</a:t>
            </a:r>
            <a:endParaRPr lang="en-US" sz="850" dirty="0"/>
          </a:p>
        </p:txBody>
      </p:sp>
      <p:sp>
        <p:nvSpPr>
          <p:cNvPr id="24" name="Shape 22"/>
          <p:cNvSpPr/>
          <p:nvPr/>
        </p:nvSpPr>
        <p:spPr>
          <a:xfrm>
            <a:off x="679192" y="4804291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25" name="Shape 23"/>
          <p:cNvSpPr/>
          <p:nvPr/>
        </p:nvSpPr>
        <p:spPr>
          <a:xfrm>
            <a:off x="439281" y="4684395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16076" y="4722614"/>
            <a:ext cx="101441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1190625" y="4670227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№5</a:t>
            </a:r>
            <a:endParaRPr lang="en-US" sz="1150" dirty="0"/>
          </a:p>
        </p:txBody>
      </p:sp>
      <p:sp>
        <p:nvSpPr>
          <p:cNvPr id="28" name="Text 26"/>
          <p:cNvSpPr/>
          <p:nvPr/>
        </p:nvSpPr>
        <p:spPr>
          <a:xfrm>
            <a:off x="1190625" y="4924187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перехода на страницу с текстом документа “Политика обработки персональных данных”. Проверка осуществляется путем клика по ссылке “Политика обработки персональных данных” и подтверждения перехода на страницу с соответствующим документом.</a:t>
            </a:r>
            <a:endParaRPr lang="en-US" sz="850" dirty="0"/>
          </a:p>
        </p:txBody>
      </p:sp>
      <p:sp>
        <p:nvSpPr>
          <p:cNvPr id="29" name="Shape 27"/>
          <p:cNvSpPr/>
          <p:nvPr/>
        </p:nvSpPr>
        <p:spPr>
          <a:xfrm>
            <a:off x="679192" y="5761196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30" name="Shape 28"/>
          <p:cNvSpPr/>
          <p:nvPr/>
        </p:nvSpPr>
        <p:spPr>
          <a:xfrm>
            <a:off x="439281" y="5641300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512743" y="5679519"/>
            <a:ext cx="108228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</a:t>
            </a:r>
            <a:endParaRPr lang="en-US" sz="1400" dirty="0"/>
          </a:p>
        </p:txBody>
      </p:sp>
      <p:sp>
        <p:nvSpPr>
          <p:cNvPr id="32" name="Text 30"/>
          <p:cNvSpPr/>
          <p:nvPr/>
        </p:nvSpPr>
        <p:spPr>
          <a:xfrm>
            <a:off x="1190625" y="5627132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№6</a:t>
            </a:r>
            <a:endParaRPr lang="en-US" sz="1150" dirty="0"/>
          </a:p>
        </p:txBody>
      </p:sp>
      <p:sp>
        <p:nvSpPr>
          <p:cNvPr id="33" name="Text 31"/>
          <p:cNvSpPr/>
          <p:nvPr/>
        </p:nvSpPr>
        <p:spPr>
          <a:xfrm>
            <a:off x="1190625" y="5881092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перехода на страницу с текстом документа “Пользовательское соглашение”. Проверка осуществляется путем клика по ссылке “Пользовательское соглашение” и подтверждения перехода на страницу с текстом документа.</a:t>
            </a:r>
            <a:endParaRPr lang="en-US" sz="850" dirty="0"/>
          </a:p>
        </p:txBody>
      </p:sp>
      <p:sp>
        <p:nvSpPr>
          <p:cNvPr id="34" name="Shape 32"/>
          <p:cNvSpPr/>
          <p:nvPr/>
        </p:nvSpPr>
        <p:spPr>
          <a:xfrm>
            <a:off x="679192" y="6718102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35" name="Shape 33"/>
          <p:cNvSpPr/>
          <p:nvPr/>
        </p:nvSpPr>
        <p:spPr>
          <a:xfrm>
            <a:off x="439281" y="6598206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522506" y="6636425"/>
            <a:ext cx="88583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</a:t>
            </a:r>
            <a:endParaRPr lang="en-US" sz="1400" dirty="0"/>
          </a:p>
        </p:txBody>
      </p:sp>
      <p:sp>
        <p:nvSpPr>
          <p:cNvPr id="37" name="Text 35"/>
          <p:cNvSpPr/>
          <p:nvPr/>
        </p:nvSpPr>
        <p:spPr>
          <a:xfrm>
            <a:off x="1190625" y="6584037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№7</a:t>
            </a:r>
            <a:endParaRPr lang="en-US" sz="1150" dirty="0"/>
          </a:p>
        </p:txBody>
      </p:sp>
      <p:sp>
        <p:nvSpPr>
          <p:cNvPr id="38" name="Text 36"/>
          <p:cNvSpPr/>
          <p:nvPr/>
        </p:nvSpPr>
        <p:spPr>
          <a:xfrm>
            <a:off x="1190625" y="6837998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Проверка, что страница эффективно обрабатывает случай, когда сессия пользователя истекает в процессе регистрации. Проверка осуществляется путем ввода данных формы, имитации завершения сессии и проверки сохранения введенных данных формы.</a:t>
            </a:r>
            <a:endParaRPr lang="en-US" sz="850" dirty="0"/>
          </a:p>
        </p:txBody>
      </p:sp>
      <p:sp>
        <p:nvSpPr>
          <p:cNvPr id="39" name="Shape 37"/>
          <p:cNvSpPr/>
          <p:nvPr/>
        </p:nvSpPr>
        <p:spPr>
          <a:xfrm>
            <a:off x="679192" y="7675007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40" name="Shape 38"/>
          <p:cNvSpPr/>
          <p:nvPr/>
        </p:nvSpPr>
        <p:spPr>
          <a:xfrm>
            <a:off x="439281" y="7555111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513100" y="7593330"/>
            <a:ext cx="107513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8</a:t>
            </a:r>
            <a:endParaRPr lang="en-US" sz="1400" dirty="0"/>
          </a:p>
        </p:txBody>
      </p:sp>
      <p:sp>
        <p:nvSpPr>
          <p:cNvPr id="42" name="Text 40"/>
          <p:cNvSpPr/>
          <p:nvPr/>
        </p:nvSpPr>
        <p:spPr>
          <a:xfrm>
            <a:off x="1190625" y="7540943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№8</a:t>
            </a:r>
            <a:endParaRPr lang="en-US" sz="1150" dirty="0"/>
          </a:p>
        </p:txBody>
      </p:sp>
      <p:sp>
        <p:nvSpPr>
          <p:cNvPr id="43" name="Text 41"/>
          <p:cNvSpPr/>
          <p:nvPr/>
        </p:nvSpPr>
        <p:spPr>
          <a:xfrm>
            <a:off x="1190625" y="7794903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отправки письма для подтверждения регистрации на указанный адрес после успешной регистрации. Проверка осуществляется путем ввода корректных данных, отправки формы и подтверждения отправки письма на указанный адрес с последующим вводом кода подтверждения.</a:t>
            </a:r>
            <a:endParaRPr lang="en-US" sz="850" dirty="0"/>
          </a:p>
        </p:txBody>
      </p:sp>
      <p:sp>
        <p:nvSpPr>
          <p:cNvPr id="44" name="Shape 42"/>
          <p:cNvSpPr/>
          <p:nvPr/>
        </p:nvSpPr>
        <p:spPr>
          <a:xfrm>
            <a:off x="679192" y="8631912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45" name="Shape 43"/>
          <p:cNvSpPr/>
          <p:nvPr/>
        </p:nvSpPr>
        <p:spPr>
          <a:xfrm>
            <a:off x="439281" y="8512016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512147" y="8550235"/>
            <a:ext cx="109299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9</a:t>
            </a:r>
            <a:endParaRPr lang="en-US" sz="1400" dirty="0"/>
          </a:p>
        </p:txBody>
      </p:sp>
      <p:sp>
        <p:nvSpPr>
          <p:cNvPr id="47" name="Text 45"/>
          <p:cNvSpPr/>
          <p:nvPr/>
        </p:nvSpPr>
        <p:spPr>
          <a:xfrm>
            <a:off x="1190625" y="8497848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№9</a:t>
            </a:r>
            <a:endParaRPr lang="en-US" sz="1150" dirty="0"/>
          </a:p>
        </p:txBody>
      </p:sp>
      <p:sp>
        <p:nvSpPr>
          <p:cNvPr id="48" name="Text 46"/>
          <p:cNvSpPr/>
          <p:nvPr/>
        </p:nvSpPr>
        <p:spPr>
          <a:xfrm>
            <a:off x="1190625" y="8751808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на кроссбраузерность страницы регистрации. Проверка осуществляется путем тестирования формы регистрации в разных браузерах (Chrome, Firefox, Safari, Edge) с подтверждением успешной регистрации и корректного отображения страницы.</a:t>
            </a:r>
            <a:endParaRPr lang="en-US" sz="850" dirty="0"/>
          </a:p>
        </p:txBody>
      </p:sp>
      <p:sp>
        <p:nvSpPr>
          <p:cNvPr id="49" name="Shape 47"/>
          <p:cNvSpPr/>
          <p:nvPr/>
        </p:nvSpPr>
        <p:spPr>
          <a:xfrm>
            <a:off x="679192" y="9588818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50" name="Shape 48"/>
          <p:cNvSpPr/>
          <p:nvPr/>
        </p:nvSpPr>
        <p:spPr>
          <a:xfrm>
            <a:off x="439281" y="9468922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467975" y="9507141"/>
            <a:ext cx="197763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10</a:t>
            </a:r>
            <a:endParaRPr lang="en-US" sz="1400" dirty="0"/>
          </a:p>
        </p:txBody>
      </p:sp>
      <p:sp>
        <p:nvSpPr>
          <p:cNvPr id="52" name="Text 50"/>
          <p:cNvSpPr/>
          <p:nvPr/>
        </p:nvSpPr>
        <p:spPr>
          <a:xfrm>
            <a:off x="1190625" y="9454753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№10</a:t>
            </a:r>
            <a:endParaRPr lang="en-US" sz="1150" dirty="0"/>
          </a:p>
        </p:txBody>
      </p:sp>
      <p:sp>
        <p:nvSpPr>
          <p:cNvPr id="53" name="Text 51"/>
          <p:cNvSpPr/>
          <p:nvPr/>
        </p:nvSpPr>
        <p:spPr>
          <a:xfrm>
            <a:off x="1190625" y="9708713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страницы на удобство использования и корректность отображения в десктопных и в мобильных браузерах. Проверка осуществляется путем тестирования формы регистрации в разных браузерах (Google Chrome, Samsung Internet, Safari) с подтверждением успешной регистрации и корректного отображения страницы на разных платформах.</a:t>
            </a:r>
            <a:endParaRPr lang="en-US" sz="850" dirty="0"/>
          </a:p>
        </p:txBody>
      </p:sp>
      <p:sp>
        <p:nvSpPr>
          <p:cNvPr id="54" name="Shape 52"/>
          <p:cNvSpPr/>
          <p:nvPr/>
        </p:nvSpPr>
        <p:spPr>
          <a:xfrm>
            <a:off x="679192" y="10545723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55" name="Shape 53"/>
          <p:cNvSpPr/>
          <p:nvPr/>
        </p:nvSpPr>
        <p:spPr>
          <a:xfrm>
            <a:off x="439281" y="10425827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490359" y="10464046"/>
            <a:ext cx="152876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11</a:t>
            </a:r>
            <a:endParaRPr lang="en-US" sz="1400" dirty="0"/>
          </a:p>
        </p:txBody>
      </p:sp>
      <p:sp>
        <p:nvSpPr>
          <p:cNvPr id="57" name="Text 55"/>
          <p:cNvSpPr/>
          <p:nvPr/>
        </p:nvSpPr>
        <p:spPr>
          <a:xfrm>
            <a:off x="1190625" y="10411658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№11</a:t>
            </a:r>
            <a:endParaRPr lang="en-US" sz="1150" dirty="0"/>
          </a:p>
        </p:txBody>
      </p:sp>
      <p:sp>
        <p:nvSpPr>
          <p:cNvPr id="58" name="Text 56"/>
          <p:cNvSpPr/>
          <p:nvPr/>
        </p:nvSpPr>
        <p:spPr>
          <a:xfrm>
            <a:off x="1190625" y="10665619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возможности регистрации пользователя с введенными невалидными данными в поле “e-mail”. Проверка осуществляется путем ввода некорректных данных в поле “e-mail”, подтверждении согласия на обработку данных, отправке формы и подтверждении вывода сообщения об ошибке.</a:t>
            </a:r>
            <a:endParaRPr lang="en-US" sz="850" dirty="0"/>
          </a:p>
        </p:txBody>
      </p:sp>
      <p:sp>
        <p:nvSpPr>
          <p:cNvPr id="59" name="Shape 57"/>
          <p:cNvSpPr/>
          <p:nvPr/>
        </p:nvSpPr>
        <p:spPr>
          <a:xfrm>
            <a:off x="679192" y="11502628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60" name="Shape 58"/>
          <p:cNvSpPr/>
          <p:nvPr/>
        </p:nvSpPr>
        <p:spPr>
          <a:xfrm>
            <a:off x="439281" y="11382732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1" name="Text 59"/>
          <p:cNvSpPr/>
          <p:nvPr/>
        </p:nvSpPr>
        <p:spPr>
          <a:xfrm>
            <a:off x="477976" y="11420951"/>
            <a:ext cx="177760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12</a:t>
            </a:r>
            <a:endParaRPr lang="en-US" sz="1400" dirty="0"/>
          </a:p>
        </p:txBody>
      </p:sp>
      <p:sp>
        <p:nvSpPr>
          <p:cNvPr id="62" name="Text 60"/>
          <p:cNvSpPr/>
          <p:nvPr/>
        </p:nvSpPr>
        <p:spPr>
          <a:xfrm>
            <a:off x="1190625" y="11368564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№12</a:t>
            </a:r>
            <a:endParaRPr lang="en-US" sz="1150" dirty="0"/>
          </a:p>
        </p:txBody>
      </p:sp>
      <p:sp>
        <p:nvSpPr>
          <p:cNvPr id="63" name="Text 61"/>
          <p:cNvSpPr/>
          <p:nvPr/>
        </p:nvSpPr>
        <p:spPr>
          <a:xfrm>
            <a:off x="1190625" y="11622524"/>
            <a:ext cx="1304294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отправки пустой формы регистрации. Проверка осуществляется путем отправки формы без ввода данных, подтверждении вывода сообщения об ошибке.</a:t>
            </a:r>
            <a:endParaRPr lang="en-US" sz="850" dirty="0"/>
          </a:p>
        </p:txBody>
      </p:sp>
      <p:sp>
        <p:nvSpPr>
          <p:cNvPr id="64" name="Shape 62"/>
          <p:cNvSpPr/>
          <p:nvPr/>
        </p:nvSpPr>
        <p:spPr>
          <a:xfrm>
            <a:off x="679192" y="12278082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65" name="Shape 63"/>
          <p:cNvSpPr/>
          <p:nvPr/>
        </p:nvSpPr>
        <p:spPr>
          <a:xfrm>
            <a:off x="439281" y="12158186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478095" y="12196405"/>
            <a:ext cx="177522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13</a:t>
            </a:r>
            <a:endParaRPr lang="en-US" sz="1400" dirty="0"/>
          </a:p>
        </p:txBody>
      </p:sp>
      <p:sp>
        <p:nvSpPr>
          <p:cNvPr id="67" name="Text 65"/>
          <p:cNvSpPr/>
          <p:nvPr/>
        </p:nvSpPr>
        <p:spPr>
          <a:xfrm>
            <a:off x="1190625" y="12144018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№13</a:t>
            </a:r>
            <a:endParaRPr lang="en-US" sz="1150" dirty="0"/>
          </a:p>
        </p:txBody>
      </p:sp>
      <p:sp>
        <p:nvSpPr>
          <p:cNvPr id="68" name="Text 66"/>
          <p:cNvSpPr/>
          <p:nvPr/>
        </p:nvSpPr>
        <p:spPr>
          <a:xfrm>
            <a:off x="1190625" y="12397978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отправки пустой формы регистрации с проставлением чек-бокса согласия. Проверка осуществляется путем отправки формы без ввода данных, но с подтверждением согласия на обработку данных, подтверждении вывода сообщения об ошибке.</a:t>
            </a:r>
            <a:endParaRPr lang="en-US" sz="850" dirty="0"/>
          </a:p>
        </p:txBody>
      </p:sp>
      <p:sp>
        <p:nvSpPr>
          <p:cNvPr id="69" name="Shape 67"/>
          <p:cNvSpPr/>
          <p:nvPr/>
        </p:nvSpPr>
        <p:spPr>
          <a:xfrm>
            <a:off x="679192" y="13234988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70" name="Shape 68"/>
          <p:cNvSpPr/>
          <p:nvPr/>
        </p:nvSpPr>
        <p:spPr>
          <a:xfrm>
            <a:off x="439281" y="13115092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1" name="Text 69"/>
          <p:cNvSpPr/>
          <p:nvPr/>
        </p:nvSpPr>
        <p:spPr>
          <a:xfrm>
            <a:off x="480477" y="13153311"/>
            <a:ext cx="172760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14</a:t>
            </a:r>
            <a:endParaRPr lang="en-US" sz="1400" dirty="0"/>
          </a:p>
        </p:txBody>
      </p:sp>
      <p:sp>
        <p:nvSpPr>
          <p:cNvPr id="72" name="Text 70"/>
          <p:cNvSpPr/>
          <p:nvPr/>
        </p:nvSpPr>
        <p:spPr>
          <a:xfrm>
            <a:off x="1190625" y="13100923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№14</a:t>
            </a:r>
            <a:endParaRPr lang="en-US" sz="1150" dirty="0"/>
          </a:p>
        </p:txBody>
      </p:sp>
      <p:sp>
        <p:nvSpPr>
          <p:cNvPr id="73" name="Text 71"/>
          <p:cNvSpPr/>
          <p:nvPr/>
        </p:nvSpPr>
        <p:spPr>
          <a:xfrm>
            <a:off x="1190625" y="13354883"/>
            <a:ext cx="1304294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возможности регистрации пользователя с введенными валидными данными в поле “e-mail” и непоставленным чек-боксом согласия. Проверка осуществляется путем ввода корректных данных в поле “e-mail”, но без подтверждения согласия на обработку данных, подтверждении вывода сообщения об ошибке.</a:t>
            </a:r>
            <a:endParaRPr lang="en-US" sz="850" dirty="0"/>
          </a:p>
        </p:txBody>
      </p:sp>
      <p:sp>
        <p:nvSpPr>
          <p:cNvPr id="74" name="Shape 72"/>
          <p:cNvSpPr/>
          <p:nvPr/>
        </p:nvSpPr>
        <p:spPr>
          <a:xfrm>
            <a:off x="679192" y="14191893"/>
            <a:ext cx="396835" cy="1524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75" name="Shape 73"/>
          <p:cNvSpPr/>
          <p:nvPr/>
        </p:nvSpPr>
        <p:spPr>
          <a:xfrm>
            <a:off x="439281" y="14071997"/>
            <a:ext cx="255151" cy="255151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6" name="Text 74"/>
          <p:cNvSpPr/>
          <p:nvPr/>
        </p:nvSpPr>
        <p:spPr>
          <a:xfrm>
            <a:off x="477857" y="14110216"/>
            <a:ext cx="177879" cy="178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15</a:t>
            </a:r>
            <a:endParaRPr lang="en-US" sz="1400" dirty="0"/>
          </a:p>
        </p:txBody>
      </p:sp>
      <p:sp>
        <p:nvSpPr>
          <p:cNvPr id="77" name="Text 75"/>
          <p:cNvSpPr/>
          <p:nvPr/>
        </p:nvSpPr>
        <p:spPr>
          <a:xfrm>
            <a:off x="1190625" y="14057828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Тест-кейс №15</a:t>
            </a:r>
            <a:endParaRPr lang="en-US" sz="1150" dirty="0"/>
          </a:p>
        </p:txBody>
      </p:sp>
      <p:sp>
        <p:nvSpPr>
          <p:cNvPr id="78" name="Text 76"/>
          <p:cNvSpPr/>
          <p:nvPr/>
        </p:nvSpPr>
        <p:spPr>
          <a:xfrm>
            <a:off x="1190625" y="14311789"/>
            <a:ext cx="13042940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возможности регистрации уже зарегистрированного пользователя. Проверка осуществляется путем ввода данных уже существующего пользователя, подтверждении вывода сообщения об ошибке.</a:t>
            </a:r>
            <a:endParaRPr lang="en-US" sz="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1856" y="502087"/>
            <a:ext cx="4214098" cy="526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Баг-репорт №1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561856" y="1269444"/>
            <a:ext cx="8020288" cy="6457950"/>
          </a:xfrm>
          <a:prstGeom prst="roundRect">
            <a:avLst>
              <a:gd name="adj" fmla="val 104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69476" y="1277064"/>
            <a:ext cx="8005048" cy="46458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729972" y="1381006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4736306" y="1381006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001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569476" y="1741646"/>
            <a:ext cx="8005048" cy="9779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729972" y="1845588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Название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4736306" y="1845588"/>
            <a:ext cx="3677722" cy="770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Ошибка регистрации нового пользователя на сайте </a:t>
            </a:r>
            <a:pPr indent="0" marL="0">
              <a:lnSpc>
                <a:spcPts val="2000"/>
              </a:lnSpc>
              <a:buNone/>
            </a:pPr>
            <a:r>
              <a:rPr lang="en-US" sz="125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https://www.tutu.ru/</a:t>
            </a:r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с помощью сервиса «VK» ( Вконтакте)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569476" y="2719626"/>
            <a:ext cx="8005048" cy="7212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729972" y="2823567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Предусловие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4736306" y="2823567"/>
            <a:ext cx="3677722" cy="5133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 не зарегистрирован на сайте </a:t>
            </a:r>
            <a:pPr indent="0" marL="0">
              <a:lnSpc>
                <a:spcPts val="2000"/>
              </a:lnSpc>
              <a:buNone/>
            </a:pPr>
            <a:r>
              <a:rPr lang="en-US" sz="125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https://www.tutu.ru/</a:t>
            </a:r>
            <a:endParaRPr lang="en-US" sz="1250" dirty="0"/>
          </a:p>
        </p:txBody>
      </p:sp>
      <p:sp>
        <p:nvSpPr>
          <p:cNvPr id="14" name="Shape 11"/>
          <p:cNvSpPr/>
          <p:nvPr/>
        </p:nvSpPr>
        <p:spPr>
          <a:xfrm>
            <a:off x="569476" y="3440906"/>
            <a:ext cx="8005048" cy="9779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729972" y="3544848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Описание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4736306" y="3544848"/>
            <a:ext cx="3677722" cy="770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 пытается зарегистрироваться на сайте </a:t>
            </a:r>
            <a:pPr indent="0" marL="0">
              <a:lnSpc>
                <a:spcPts val="2000"/>
              </a:lnSpc>
              <a:buNone/>
            </a:pPr>
            <a:r>
              <a:rPr lang="en-US" sz="125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https://www.tutu.ru/</a:t>
            </a:r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с помощью формы «VK».</a:t>
            </a:r>
            <a:endParaRPr lang="en-US" sz="1250" dirty="0"/>
          </a:p>
        </p:txBody>
      </p:sp>
      <p:sp>
        <p:nvSpPr>
          <p:cNvPr id="17" name="Shape 14"/>
          <p:cNvSpPr/>
          <p:nvPr/>
        </p:nvSpPr>
        <p:spPr>
          <a:xfrm>
            <a:off x="569476" y="4418886"/>
            <a:ext cx="8005048" cy="7212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729972" y="4522827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Ожидаемый результат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4736306" y="4522827"/>
            <a:ext cx="3677722" cy="5133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После проведенных манипуляций всплывает окно об успешном прохождении регистрации.</a:t>
            </a:r>
            <a:endParaRPr lang="en-US" sz="1250" dirty="0"/>
          </a:p>
        </p:txBody>
      </p:sp>
      <p:sp>
        <p:nvSpPr>
          <p:cNvPr id="20" name="Shape 17"/>
          <p:cNvSpPr/>
          <p:nvPr/>
        </p:nvSpPr>
        <p:spPr>
          <a:xfrm>
            <a:off x="569476" y="5140166"/>
            <a:ext cx="8005048" cy="7212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729972" y="5244108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Фактический результат</a:t>
            </a:r>
            <a:endParaRPr lang="en-US" sz="1250" dirty="0"/>
          </a:p>
        </p:txBody>
      </p:sp>
      <p:sp>
        <p:nvSpPr>
          <p:cNvPr id="22" name="Text 19"/>
          <p:cNvSpPr/>
          <p:nvPr/>
        </p:nvSpPr>
        <p:spPr>
          <a:xfrm>
            <a:off x="4736306" y="5244108"/>
            <a:ext cx="3677722" cy="5133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После проведенных манипуляций всплывает окно об невозможности регистрации.</a:t>
            </a:r>
            <a:endParaRPr lang="en-US" sz="1250" dirty="0"/>
          </a:p>
        </p:txBody>
      </p:sp>
      <p:sp>
        <p:nvSpPr>
          <p:cNvPr id="23" name="Shape 20"/>
          <p:cNvSpPr/>
          <p:nvPr/>
        </p:nvSpPr>
        <p:spPr>
          <a:xfrm>
            <a:off x="569476" y="5861447"/>
            <a:ext cx="8005048" cy="46458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729972" y="5965388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Окружение</a:t>
            </a:r>
            <a:endParaRPr lang="en-US" sz="1250" dirty="0"/>
          </a:p>
        </p:txBody>
      </p:sp>
      <p:sp>
        <p:nvSpPr>
          <p:cNvPr id="25" name="Text 22"/>
          <p:cNvSpPr/>
          <p:nvPr/>
        </p:nvSpPr>
        <p:spPr>
          <a:xfrm>
            <a:off x="4736306" y="5965388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Microsoft Windows 11, Google Chrome v.130</a:t>
            </a:r>
            <a:endParaRPr lang="en-US" sz="1250" dirty="0"/>
          </a:p>
        </p:txBody>
      </p:sp>
      <p:sp>
        <p:nvSpPr>
          <p:cNvPr id="26" name="Shape 23"/>
          <p:cNvSpPr/>
          <p:nvPr/>
        </p:nvSpPr>
        <p:spPr>
          <a:xfrm>
            <a:off x="569476" y="6326029"/>
            <a:ext cx="8005048" cy="46458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729972" y="6429970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Вложение</a:t>
            </a:r>
            <a:endParaRPr lang="en-US" sz="1250" dirty="0"/>
          </a:p>
        </p:txBody>
      </p:sp>
      <p:sp>
        <p:nvSpPr>
          <p:cNvPr id="28" name="Text 25"/>
          <p:cNvSpPr/>
          <p:nvPr/>
        </p:nvSpPr>
        <p:spPr>
          <a:xfrm>
            <a:off x="4736306" y="6429970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screenshot баг.png</a:t>
            </a:r>
            <a:endParaRPr lang="en-US" sz="1250" dirty="0"/>
          </a:p>
        </p:txBody>
      </p:sp>
      <p:sp>
        <p:nvSpPr>
          <p:cNvPr id="29" name="Shape 26"/>
          <p:cNvSpPr/>
          <p:nvPr/>
        </p:nvSpPr>
        <p:spPr>
          <a:xfrm>
            <a:off x="569476" y="6790611"/>
            <a:ext cx="8005048" cy="46458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729972" y="6894552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Критичность</a:t>
            </a:r>
            <a:endParaRPr lang="en-US" sz="1250" dirty="0"/>
          </a:p>
        </p:txBody>
      </p:sp>
      <p:sp>
        <p:nvSpPr>
          <p:cNvPr id="31" name="Text 28"/>
          <p:cNvSpPr/>
          <p:nvPr/>
        </p:nvSpPr>
        <p:spPr>
          <a:xfrm>
            <a:off x="4736306" y="6894552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S4 - незначительный</a:t>
            </a:r>
            <a:endParaRPr lang="en-US" sz="1250" dirty="0"/>
          </a:p>
        </p:txBody>
      </p:sp>
      <p:sp>
        <p:nvSpPr>
          <p:cNvPr id="32" name="Shape 29"/>
          <p:cNvSpPr/>
          <p:nvPr/>
        </p:nvSpPr>
        <p:spPr>
          <a:xfrm>
            <a:off x="569476" y="7255193"/>
            <a:ext cx="8005048" cy="46458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729972" y="7359134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Приоритет</a:t>
            </a:r>
            <a:endParaRPr lang="en-US" sz="1250" dirty="0"/>
          </a:p>
        </p:txBody>
      </p:sp>
      <p:sp>
        <p:nvSpPr>
          <p:cNvPr id="34" name="Text 31"/>
          <p:cNvSpPr/>
          <p:nvPr/>
        </p:nvSpPr>
        <p:spPr>
          <a:xfrm>
            <a:off x="4736306" y="7359134"/>
            <a:ext cx="3677722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низкий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3063" y="668417"/>
            <a:ext cx="11811952" cy="649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Отчет о полученных результатах проверки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3063" y="1714143"/>
            <a:ext cx="4216718" cy="26060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3063" y="4567714"/>
            <a:ext cx="3857506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Тестирование функционала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93063" y="5011222"/>
            <a:ext cx="4216718" cy="2216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 рамках итоговой аттестационной работы была проведена проверка функционала формы регистрации сайта </a:t>
            </a:r>
            <a:pPr algn="l" indent="0" marL="0">
              <a:lnSpc>
                <a:spcPts val="2450"/>
              </a:lnSpc>
              <a:buNone/>
            </a:pPr>
            <a:r>
              <a:rPr lang="en-US" sz="155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https://www.tutu.ru/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Было реализовано 15 тестовых сценариев, охватывающих различные аспекты работы формы регистрации.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6722" y="1714143"/>
            <a:ext cx="4216837" cy="26061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06722" y="4567833"/>
            <a:ext cx="4216837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Анализ полученных результатов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5206722" y="5336143"/>
            <a:ext cx="4216837" cy="2216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Тестирование выявило ряд проблем, которые были задокументированы в баг-репорте. Тестирование проводилось с использованием различных методов, таких как функциональное тестирование, исследовательское тестирование и тестирование производительности.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501" y="1714143"/>
            <a:ext cx="4216718" cy="26060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20501" y="4567714"/>
            <a:ext cx="4216718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Кроссбраузерное и кроссплатформенное тестирование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9720501" y="5660827"/>
            <a:ext cx="4216718" cy="1900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Тестирование проводилось на популярных веб-браузерах, включая Google Chrome, Mozilla Firefox, Safari, Microsoft Edge, а также на различных операционных системах, таких как Microsoft Windows 11 и Android.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761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Заключение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196108"/>
            <a:ext cx="62447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Тестирование является неотъемлемой частью процесса разработки программного обеспечения. Оно позволяет выявить ошибки и недочёты, улучшить качество продукта и обеспечить его надёжность. В рамках итоговой аттестационной работы было проведено тестирование формы регистрации на сайте tutu.ru.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940498"/>
            <a:ext cx="62447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Созданные тест-кейсы позволили проверить функциональность формы регистрации на соответствие требованиям. Тестирование показало, что функционал работает корректно, с минимальным количеством ошибок. В ходе работы было обнаружено 1 баг.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196108"/>
            <a:ext cx="62447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Результаты тестирования подтвердили, что форма регистрации tutu.ru разработана с учётом всех необходимых функций. Все задачи, поставленные в итоговой аттестационной работе, были успешно выполнены. Проведённые тесты показали, что форма регистрации tutu.ru соответствует стандартам качества и готова к использованию.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940498"/>
            <a:ext cx="62447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 целом, тестирование формы регистрации tutu.ru продемонстрировало важность и эффективность процесса тестирования в разработке программного обеспечения. Полученные результаты могут быть использованы для дальнейшего совершенствования функционала сайта.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91138"/>
            <a:ext cx="693098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Спасибо за внимание!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4755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2024-11-10T16:51:33Z</dcterms:created>
  <dcterms:modified xsi:type="dcterms:W3CDTF">2024-11-10T16:51:33Z</dcterms:modified>
</cp:coreProperties>
</file>